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335" r:id="rId5"/>
    <p:sldId id="336" r:id="rId6"/>
    <p:sldId id="350" r:id="rId7"/>
    <p:sldId id="338" r:id="rId8"/>
    <p:sldId id="352" r:id="rId9"/>
    <p:sldId id="353" r:id="rId10"/>
    <p:sldId id="356" r:id="rId11"/>
    <p:sldId id="357" r:id="rId12"/>
    <p:sldId id="358" r:id="rId13"/>
    <p:sldId id="359" r:id="rId14"/>
    <p:sldId id="361" r:id="rId15"/>
    <p:sldId id="363" r:id="rId16"/>
    <p:sldId id="368" r:id="rId17"/>
    <p:sldId id="362" r:id="rId18"/>
    <p:sldId id="340" r:id="rId19"/>
    <p:sldId id="365" r:id="rId20"/>
    <p:sldId id="364" r:id="rId21"/>
    <p:sldId id="366" r:id="rId22"/>
    <p:sldId id="367" r:id="rId23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394" autoAdjust="0"/>
  </p:normalViewPr>
  <p:slideViewPr>
    <p:cSldViewPr snapToGrid="0">
      <p:cViewPr varScale="1">
        <p:scale>
          <a:sx n="91" d="100"/>
          <a:sy n="91" d="100"/>
        </p:scale>
        <p:origin x="322" y="6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94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pPr rtl="0"/>
            <a:fld id="{63D2E275-B3B1-4A98-9807-BF2BEB2849A0}" type="datetime1">
              <a:rPr lang="de-DE" smtClean="0"/>
              <a:t>16.06.2025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9E9D563E-BCB2-465B-8A3C-AC86CE64F69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fld id="{769EE9FE-C7F7-4791-B5A9-5EF1007D921C}" type="datetime1">
              <a:rPr lang="de-DE" smtClean="0"/>
              <a:pPr/>
              <a:t>16.06.2025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de-DE"/>
            </a:defPPr>
          </a:lstStyle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de-DE"/>
            </a:def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8B990660-4B7D-4C11-96DB-B19FFA8CA9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8B990660-4B7D-4C11-96DB-B19FFA8CA93C}" type="slidenum">
              <a:rPr lang="de-DE" noProof="0" smtClean="0"/>
              <a:t>1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58978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8B990660-4B7D-4C11-96DB-B19FFA8CA93C}" type="slidenum">
              <a:rPr lang="de-DE" noProof="0" smtClean="0"/>
              <a:t>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719333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8B990660-4B7D-4C11-96DB-B19FFA8CA93C}" type="slidenum">
              <a:rPr lang="de-DE" noProof="0" smtClean="0"/>
              <a:t>4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91274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AA74A-D8B6-FB23-D4BF-A0D50668F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0CCD442-A06C-79F1-3998-0A687D30A3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C15D9B9-4FBC-79C4-E153-60E3827165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5EC80DE-E883-78C1-EE81-5579CC387E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8B990660-4B7D-4C11-96DB-B19FFA8CA93C}" type="slidenum">
              <a:rPr lang="de-DE" noProof="0" smtClean="0"/>
              <a:t>12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60286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8B990660-4B7D-4C11-96DB-B19FFA8CA93C}" type="slidenum">
              <a:rPr lang="de-DE" noProof="0" smtClean="0"/>
              <a:t>15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89252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rtlCol="0" anchor="b">
            <a:normAutofit/>
          </a:bodyPr>
          <a:lstStyle>
            <a:lvl1pPr algn="l">
              <a:defRPr lang="de-DE" sz="4000" b="1" baseline="0"/>
            </a:lvl1pPr>
          </a:lstStyle>
          <a:p>
            <a:pPr rtl="0"/>
            <a:r>
              <a:rPr lang="de-DE"/>
              <a:t>KLICKEN, UM TITEL hinzuzufügen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usammenfassu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 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de-DE" sz="2800" baseline="0"/>
            </a:lvl1pPr>
          </a:lstStyle>
          <a:p>
            <a:pPr rtl="0"/>
            <a:r>
              <a:rPr lang="de-DE"/>
              <a:t>KLICKEN, UM TITEL hinzuzufügen</a:t>
            </a:r>
          </a:p>
        </p:txBody>
      </p:sp>
      <p:sp>
        <p:nvSpPr>
          <p:cNvPr id="11" name="Inhaltsplatzhalt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de-DE"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de-DE"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de-DE"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de-DE"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de-DE"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de-DE"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de-DE"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de-DE"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de-DE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de-DE"/>
            </a:lvl1pPr>
          </a:lstStyle>
          <a:p>
            <a:pPr rtl="0"/>
            <a:r>
              <a:rPr lang="de-DE"/>
              <a:t>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de-DE" sz="2800" baseline="0"/>
            </a:lvl1pPr>
          </a:lstStyle>
          <a:p>
            <a:pPr rtl="0"/>
            <a:r>
              <a:rPr lang="de-DE"/>
              <a:t>KLICKEN, UM TITEL hinzuzufügen</a:t>
            </a:r>
          </a:p>
        </p:txBody>
      </p:sp>
      <p:sp>
        <p:nvSpPr>
          <p:cNvPr id="11" name="Inhaltsplatzhalt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de-DE"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de-DE"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de-DE"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de-DE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de-DE"/>
            </a:lvl1pPr>
          </a:lstStyle>
          <a:p>
            <a:pPr rtl="0"/>
            <a:r>
              <a:rPr lang="de-DE"/>
              <a:t>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 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rtlCol="0" anchor="b">
            <a:normAutofit/>
          </a:bodyPr>
          <a:lstStyle>
            <a:lvl1pPr>
              <a:defRPr lang="de-DE" sz="4000" baseline="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de-DE"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lang="de-DE"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lang="de-DE"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lang="de-DE"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lang="de-DE" sz="20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 </a:t>
            </a:r>
          </a:p>
          <a:p>
            <a:pPr lvl="3" rtl="0"/>
            <a:r>
              <a:rPr lang="de-DE"/>
              <a:t>Vierte Ebene </a:t>
            </a:r>
          </a:p>
          <a:p>
            <a:pPr lvl="4" rtl="0"/>
            <a:r>
              <a:rPr lang="de-DE"/>
              <a:t>Fünfte Ebene </a:t>
            </a:r>
          </a:p>
          <a:p>
            <a:pPr lvl="0"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lang="de-DE" sz="40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grpSp>
        <p:nvGrpSpPr>
          <p:cNvPr id="815" name="Gruppieren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füh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rtlCol="0" anchor="b">
            <a:normAutofit/>
          </a:bodyPr>
          <a:lstStyle>
            <a:lvl1pPr>
              <a:defRPr lang="de-DE" sz="2800" baseline="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 rtlCol="0"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lang="de-DE"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lang="de-DE"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lang="de-DE"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lang="de-DE" sz="20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 </a:t>
            </a:r>
          </a:p>
          <a:p>
            <a:pPr lvl="3" rtl="0"/>
            <a:r>
              <a:rPr lang="de-DE"/>
              <a:t>Vierte Ebene </a:t>
            </a:r>
          </a:p>
          <a:p>
            <a:pPr lvl="4" rtl="0"/>
            <a:r>
              <a:rPr lang="de-DE"/>
              <a:t>Fünfte Ebene </a:t>
            </a:r>
          </a:p>
          <a:p>
            <a:pPr lvl="0" rtl="0"/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de-DE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de-DE"/>
            </a:lvl1pPr>
          </a:lstStyle>
          <a:p>
            <a:pPr rtl="0"/>
            <a:r>
              <a:rPr lang="de-DE"/>
              <a:t>Präsentationstitel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rtlCol="0" anchor="b">
            <a:normAutofit/>
          </a:bodyPr>
          <a:lstStyle>
            <a:lvl1pPr>
              <a:defRPr lang="de-DE" sz="4000" baseline="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 rtlCol="0">
            <a:normAutofit/>
          </a:bodyPr>
          <a:lstStyle>
            <a:lvl1pPr marL="0" indent="0" algn="ctr">
              <a:buNone/>
              <a:defRPr lang="de-DE" sz="2000"/>
            </a:lvl1pPr>
          </a:lstStyle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rtlCol="0" anchor="b">
            <a:normAutofit/>
          </a:bodyPr>
          <a:lstStyle>
            <a:lvl1pPr>
              <a:defRPr lang="de-DE" sz="4000" baseline="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 rtlCol="0">
            <a:normAutofit/>
          </a:bodyPr>
          <a:lstStyle>
            <a:lvl1pPr marL="0" indent="0" algn="ctr">
              <a:buNone/>
              <a:defRPr lang="de-DE" sz="2000"/>
            </a:lvl1pPr>
          </a:lstStyle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 rtlCol="0">
            <a:normAutofit/>
          </a:bodyPr>
          <a:lstStyle>
            <a:lvl1pPr marL="0" indent="0">
              <a:buNone/>
              <a:defRPr lang="de-DE" sz="2800"/>
            </a:lvl1pPr>
            <a:lvl2pPr marL="457200" indent="0">
              <a:buNone/>
              <a:defRPr lang="de-DE" sz="2400"/>
            </a:lvl2pPr>
            <a:lvl3pPr marL="914400" indent="0">
              <a:buNone/>
              <a:defRPr lang="de-DE" sz="2000"/>
            </a:lvl3pPr>
            <a:lvl4pPr marL="1371600" indent="0">
              <a:buNone/>
              <a:defRPr lang="de-DE" sz="1800"/>
            </a:lvl4pPr>
            <a:lvl5pPr marL="1828800" indent="0">
              <a:buNone/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rtlCol="0" anchor="b">
            <a:normAutofit/>
          </a:bodyPr>
          <a:lstStyle>
            <a:lvl1pPr>
              <a:defRPr lang="de-DE" sz="4000"/>
            </a:lvl1pPr>
          </a:lstStyle>
          <a:p>
            <a:pPr rtl="0"/>
            <a:r>
              <a:rPr lang="de-DE"/>
              <a:t>KLICKEN, UM TITEL hinzuzufügen</a:t>
            </a:r>
          </a:p>
        </p:txBody>
      </p:sp>
      <p:sp>
        <p:nvSpPr>
          <p:cNvPr id="675" name="Textplatzhalt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lang="de-DE" sz="2800"/>
            </a:lvl1pPr>
            <a:lvl2pPr marL="457200" indent="0">
              <a:lnSpc>
                <a:spcPts val="2400"/>
              </a:lnSpc>
              <a:buNone/>
              <a:defRPr lang="de-DE" sz="2000"/>
            </a:lvl2pPr>
            <a:lvl3pPr marL="914400" indent="0">
              <a:lnSpc>
                <a:spcPts val="2400"/>
              </a:lnSpc>
              <a:buNone/>
              <a:defRPr lang="de-DE" sz="2000"/>
            </a:lvl3pPr>
            <a:lvl4pPr marL="1371600" indent="0">
              <a:lnSpc>
                <a:spcPts val="2400"/>
              </a:lnSpc>
              <a:buNone/>
              <a:defRPr lang="de-DE" sz="2000"/>
            </a:lvl4pPr>
            <a:lvl5pPr marL="1828800" indent="0">
              <a:lnSpc>
                <a:spcPts val="2400"/>
              </a:lnSpc>
              <a:buNone/>
              <a:defRPr lang="de-DE" sz="2000"/>
            </a:lvl5pPr>
          </a:lstStyle>
          <a:p>
            <a:pPr lvl="0" rtl="0"/>
            <a:r>
              <a:rPr lang="de-DE"/>
              <a:t>Klicken Sie, um Text hinzuzufügen.</a:t>
            </a:r>
          </a:p>
        </p:txBody>
      </p:sp>
      <p:pic>
        <p:nvPicPr>
          <p:cNvPr id="7" name="Grafik 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de-DE" sz="2800" baseline="0"/>
            </a:lvl1pPr>
          </a:lstStyle>
          <a:p>
            <a:pPr rtl="0"/>
            <a:r>
              <a:rPr lang="de-DE"/>
              <a:t>KLICKEN, UM TITEL hinzuzufügen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de-DE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de-DE"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de-DE"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de-DE" sz="2000"/>
            </a:lvl5pPr>
            <a:lvl6pPr marL="1600200">
              <a:defRPr lang="de-DE"/>
            </a:lvl6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4" rtl="0"/>
            <a:r>
              <a:rPr lang="de-DE"/>
              <a:t>Vierte Ebene</a:t>
            </a:r>
          </a:p>
          <a:p>
            <a:pPr lvl="5" rtl="0"/>
            <a:r>
              <a:rPr lang="de-DE"/>
              <a:t>Fünfte Ebene</a:t>
            </a:r>
          </a:p>
        </p:txBody>
      </p:sp>
      <p:sp>
        <p:nvSpPr>
          <p:cNvPr id="11" name="Inhaltsplatzhalt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de-DE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de-DE"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de-DE"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de-DE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de-DE"/>
            </a:lvl1pPr>
          </a:lstStyle>
          <a:p>
            <a:pPr rtl="0"/>
            <a:r>
              <a:rPr lang="de-DE"/>
              <a:t>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Inhal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de-DE" sz="2800" baseline="0"/>
            </a:lvl1pPr>
          </a:lstStyle>
          <a:p>
            <a:pPr rtl="0"/>
            <a:r>
              <a:rPr lang="de-DE"/>
              <a:t>KLICKEN, UM TITEL hinzuzufügen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 rtlCol="0"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lang="de-DE"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lang="de-DE"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lang="de-DE"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lang="de-DE"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1" name="Inhaltsplatzhalt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de-DE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de-DE"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de-DE"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de-DE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de-DE"/>
            </a:lvl1pPr>
          </a:lstStyle>
          <a:p>
            <a:pPr rtl="0"/>
            <a:r>
              <a:rPr lang="de-DE"/>
              <a:t>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inhalt und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rtlCol="0" anchor="b">
            <a:normAutofit/>
          </a:bodyPr>
          <a:lstStyle>
            <a:lvl1pPr>
              <a:defRPr lang="de-DE" sz="2800" baseline="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14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lvl1pPr>
              <a:defRPr lang="de-DE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 rtlCol="0">
            <a:normAutofit/>
          </a:bodyPr>
          <a:lstStyle>
            <a:lvl1pPr marL="0" indent="0" algn="ctr">
              <a:buNone/>
              <a:defRPr lang="de-DE" sz="2000"/>
            </a:lvl1pPr>
          </a:lstStyle>
          <a:p>
            <a:pPr rtl="0"/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rtlCol="0" anchor="b">
            <a:normAutofit/>
          </a:bodyPr>
          <a:lstStyle>
            <a:lvl1pPr>
              <a:defRPr lang="de-DE" sz="2800" baseline="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14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 rtlCol="0"/>
          <a:lstStyle>
            <a:lvl1pPr>
              <a:spcBef>
                <a:spcPts val="0"/>
              </a:spcBef>
              <a:spcAft>
                <a:spcPts val="1200"/>
              </a:spcAft>
              <a:defRPr lang="de-DE"/>
            </a:lvl1pPr>
            <a:lvl2pPr>
              <a:spcBef>
                <a:spcPts val="0"/>
              </a:spcBef>
              <a:spcAft>
                <a:spcPts val="600"/>
              </a:spcAft>
              <a:defRPr lang="de-DE"/>
            </a:lvl2pPr>
            <a:lvl3pPr>
              <a:spcBef>
                <a:spcPts val="0"/>
              </a:spcBef>
              <a:spcAft>
                <a:spcPts val="600"/>
              </a:spcAft>
              <a:defRPr lang="de-DE"/>
            </a:lvl3pPr>
            <a:lvl4pPr>
              <a:spcBef>
                <a:spcPts val="0"/>
              </a:spcBef>
              <a:spcAft>
                <a:spcPts val="600"/>
              </a:spcAft>
              <a:defRPr lang="de-DE" sz="2000"/>
            </a:lvl4pPr>
            <a:lvl5pPr>
              <a:spcBef>
                <a:spcPts val="0"/>
              </a:spcBef>
              <a:spcAft>
                <a:spcPts val="600"/>
              </a:spcAft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lvl1pPr>
              <a:defRPr lang="de-DE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de-DE"/>
            </a:defPPr>
          </a:lstStyle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de-DE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de-DE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DE" sz="1000" b="1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de-DE"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4665" y="238667"/>
            <a:ext cx="5992536" cy="3056343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r>
              <a:rPr lang="de-DE" dirty="0"/>
              <a:t>Routenplanung mit natürlicher Sprache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4A1AD87-C49B-56D2-91B7-03327E1321B0}"/>
              </a:ext>
            </a:extLst>
          </p:cNvPr>
          <p:cNvSpPr txBox="1"/>
          <p:nvPr/>
        </p:nvSpPr>
        <p:spPr>
          <a:xfrm>
            <a:off x="5894663" y="3295010"/>
            <a:ext cx="59925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dirty="0">
                <a:solidFill>
                  <a:schemeClr val="bg1"/>
                </a:solidFill>
              </a:rPr>
              <a:t>Design und Entwicklung eines Dialogsystems mit dynamischem Domänenwissen für HVV-Kunden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EA0EEF-D9E6-A03A-002C-756838727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7343"/>
            <a:ext cx="7499758" cy="3621024"/>
          </a:xfrm>
        </p:spPr>
        <p:txBody>
          <a:bodyPr anchor="t"/>
          <a:lstStyle/>
          <a:p>
            <a:r>
              <a:rPr lang="de-DE" dirty="0"/>
              <a:t>7 Anzeige der Route zur Haltestelle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4E81265-E83F-07D5-75A8-5978763F7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6" y="4135686"/>
            <a:ext cx="7505408" cy="230673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74C4123F-3403-5C64-D935-DCAC42E423A5}"/>
              </a:ext>
            </a:extLst>
          </p:cNvPr>
          <p:cNvSpPr txBox="1"/>
          <p:nvPr/>
        </p:nvSpPr>
        <p:spPr>
          <a:xfrm>
            <a:off x="355865" y="2506805"/>
            <a:ext cx="69085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i="1" dirty="0">
                <a:solidFill>
                  <a:schemeClr val="accent6">
                    <a:lumMod val="50000"/>
                  </a:schemeClr>
                </a:solidFill>
                <a:latin typeface="Harlow Solid Italic" panose="04030604020F02020D02" pitchFamily="82" charset="0"/>
              </a:rPr>
              <a:t>Neues Ziel: Club in der Innenstadt </a:t>
            </a:r>
            <a:endParaRPr lang="it-IT" sz="3600" i="1" dirty="0">
              <a:solidFill>
                <a:schemeClr val="accent6">
                  <a:lumMod val="50000"/>
                </a:schemeClr>
              </a:solidFill>
              <a:latin typeface="Harlow Solid Italic" panose="04030604020F02020D02" pitchFamily="82" charset="0"/>
            </a:endParaRPr>
          </a:p>
        </p:txBody>
      </p:sp>
      <p:pic>
        <p:nvPicPr>
          <p:cNvPr id="12298" name="Picture 10" descr="5 außergewöhnliche Restaurants in Hamburg | AMEXcited">
            <a:extLst>
              <a:ext uri="{FF2B5EF4-FFF2-40B4-BE49-F238E27FC236}">
                <a16:creationId xmlns:a16="http://schemas.microsoft.com/office/drawing/2014/main" id="{C6C1840E-7B88-A37B-43CE-E6719BAF2EB8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2" r="24112"/>
          <a:stretch>
            <a:fillRect/>
          </a:stretch>
        </p:blipFill>
        <p:spPr bwMode="auto">
          <a:xfrm>
            <a:off x="7625969" y="-9144"/>
            <a:ext cx="4581525" cy="686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361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C7B9752-9FB0-9A8A-2000-818153F524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3AE101BD-DEE5-8168-CC97-E4007BCA72E9}"/>
              </a:ext>
            </a:extLst>
          </p:cNvPr>
          <p:cNvSpPr txBox="1">
            <a:spLocks/>
          </p:cNvSpPr>
          <p:nvPr/>
        </p:nvSpPr>
        <p:spPr>
          <a:xfrm>
            <a:off x="231648" y="197104"/>
            <a:ext cx="11491650" cy="22692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de-DE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000" dirty="0"/>
              <a:t>Wandel als Konstante</a:t>
            </a:r>
          </a:p>
        </p:txBody>
      </p:sp>
      <p:pic>
        <p:nvPicPr>
          <p:cNvPr id="1026" name="Picture 2" descr="Hamburger Hafen – SHMH">
            <a:extLst>
              <a:ext uri="{FF2B5EF4-FFF2-40B4-BE49-F238E27FC236}">
                <a16:creationId xmlns:a16="http://schemas.microsoft.com/office/drawing/2014/main" id="{E6DCCBE2-C54F-D9E5-DDAD-872726226BF0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5" r="7925"/>
          <a:stretch>
            <a:fillRect/>
          </a:stretch>
        </p:blipFill>
        <p:spPr bwMode="auto">
          <a:xfrm>
            <a:off x="4563611" y="2757646"/>
            <a:ext cx="7628389" cy="381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3754134-A882-98C0-913F-D12EE2291CB3}"/>
              </a:ext>
            </a:extLst>
          </p:cNvPr>
          <p:cNvSpPr txBox="1"/>
          <p:nvPr/>
        </p:nvSpPr>
        <p:spPr>
          <a:xfrm>
            <a:off x="0" y="2757646"/>
            <a:ext cx="437905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b="1" dirty="0">
                <a:solidFill>
                  <a:schemeClr val="accent4"/>
                </a:solidFill>
                <a:latin typeface="+mj-lt"/>
              </a:rPr>
              <a:t>Der Optimierte Customer Journey eines HVV-Kunden</a:t>
            </a:r>
          </a:p>
        </p:txBody>
      </p:sp>
    </p:spTree>
    <p:extLst>
      <p:ext uri="{BB962C8B-B14F-4D97-AF65-F5344CB8AC3E}">
        <p14:creationId xmlns:p14="http://schemas.microsoft.com/office/powerpoint/2010/main" val="3743798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432C1-A4F6-F787-DBCD-0A62934CD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6E0C64-C269-5AB2-D754-8ABF9AB73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873" y="189895"/>
            <a:ext cx="5864352" cy="3621024"/>
          </a:xfrm>
        </p:spPr>
        <p:txBody>
          <a:bodyPr rtlCol="0" anchor="b">
            <a:normAutofit/>
          </a:bodyPr>
          <a:lstStyle>
            <a:defPPr>
              <a:defRPr lang="de-DE"/>
            </a:defPPr>
          </a:lstStyle>
          <a:p>
            <a:pPr rtl="0"/>
            <a:r>
              <a:rPr lang="de-DE" dirty="0"/>
              <a:t>1 Ziel des Kunden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2EEC0AE-AEEC-1C5A-E627-FF193D4FC9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4084320"/>
            <a:ext cx="5864225" cy="2362835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de-DE" dirty="0"/>
              <a:t>Ein Restaurant in der Innenstadt</a:t>
            </a:r>
          </a:p>
        </p:txBody>
      </p:sp>
      <p:pic>
        <p:nvPicPr>
          <p:cNvPr id="2050" name="Picture 2" descr="east Restaurant Hamburg">
            <a:extLst>
              <a:ext uri="{FF2B5EF4-FFF2-40B4-BE49-F238E27FC236}">
                <a16:creationId xmlns:a16="http://schemas.microsoft.com/office/drawing/2014/main" id="{9E35FCF8-4A08-A148-170F-0712EF958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5821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648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9A5C26-FBCE-9C12-138B-8E84A8E5D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2239" y="169227"/>
            <a:ext cx="6857907" cy="3621024"/>
          </a:xfrm>
        </p:spPr>
        <p:txBody>
          <a:bodyPr anchor="t"/>
          <a:lstStyle/>
          <a:p>
            <a:r>
              <a:rPr lang="de-DE" dirty="0"/>
              <a:t>The Future </a:t>
            </a:r>
            <a:r>
              <a:rPr lang="de-DE" dirty="0" err="1"/>
              <a:t>Arrived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D3FA316-EA9F-4BA6-4F9E-437A1C299F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4954BD5-02BB-286B-F1AE-662B5006F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290" y="1641141"/>
            <a:ext cx="6334710" cy="4886358"/>
          </a:xfrm>
          <a:prstGeom prst="rect">
            <a:avLst/>
          </a:prstGeom>
        </p:spPr>
      </p:pic>
      <p:pic>
        <p:nvPicPr>
          <p:cNvPr id="2050" name="Picture 2" descr="AI Chatbot, Tips for Using Chat and its Benefits | Nivelics">
            <a:extLst>
              <a:ext uri="{FF2B5EF4-FFF2-40B4-BE49-F238E27FC236}">
                <a16:creationId xmlns:a16="http://schemas.microsoft.com/office/drawing/2014/main" id="{C9FF1B3E-1961-F356-C407-FFE55CFE467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20" r="29820"/>
          <a:stretch>
            <a:fillRect/>
          </a:stretch>
        </p:blipFill>
        <p:spPr bwMode="auto">
          <a:xfrm>
            <a:off x="-15240" y="-15240"/>
            <a:ext cx="4581525" cy="687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801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FA054F-52E1-F543-8A9D-DE251535E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27172"/>
            <a:ext cx="11794921" cy="718414"/>
          </a:xfrm>
        </p:spPr>
        <p:txBody>
          <a:bodyPr anchor="t">
            <a:normAutofit/>
          </a:bodyPr>
          <a:lstStyle/>
          <a:p>
            <a:r>
              <a:rPr lang="de-DE" dirty="0"/>
              <a:t>2 Optimierte HVV-App/Website Aufrufen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A5B469B-CBD9-2133-DFA4-6CE8BDFDF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05" y="1221649"/>
            <a:ext cx="6284701" cy="536789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F8D651E-1646-A1E6-29B1-02841DB6A4F0}"/>
              </a:ext>
            </a:extLst>
          </p:cNvPr>
          <p:cNvSpPr txBox="1"/>
          <p:nvPr/>
        </p:nvSpPr>
        <p:spPr>
          <a:xfrm>
            <a:off x="5510219" y="1623789"/>
            <a:ext cx="628470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✅</a:t>
            </a:r>
            <a:r>
              <a:rPr lang="de-DE" sz="2000" b="1" dirty="0"/>
              <a:t>Effektivität </a:t>
            </a:r>
          </a:p>
          <a:p>
            <a:endParaRPr lang="de-DE" sz="2000" b="1" dirty="0"/>
          </a:p>
          <a:p>
            <a:r>
              <a:rPr lang="de-DE" sz="2000" dirty="0"/>
              <a:t>✅</a:t>
            </a:r>
            <a:r>
              <a:rPr lang="de-DE" sz="2000" b="1" dirty="0"/>
              <a:t>Effizienz</a:t>
            </a:r>
          </a:p>
          <a:p>
            <a:endParaRPr lang="de-DE" sz="2000" b="1" dirty="0"/>
          </a:p>
          <a:p>
            <a:r>
              <a:rPr lang="de-DE" sz="2000" dirty="0"/>
              <a:t>✅</a:t>
            </a:r>
            <a:r>
              <a:rPr lang="de-DE" sz="2000" b="1" dirty="0"/>
              <a:t>Umgebungssuche-Integration</a:t>
            </a:r>
          </a:p>
          <a:p>
            <a:r>
              <a:rPr lang="de-DE" sz="2000" b="1" dirty="0"/>
              <a:t>	</a:t>
            </a:r>
          </a:p>
          <a:p>
            <a:r>
              <a:rPr lang="de-DE" sz="2000" dirty="0"/>
              <a:t>✅</a:t>
            </a:r>
            <a:r>
              <a:rPr lang="de-DE" sz="2000" b="1" dirty="0"/>
              <a:t>Kunden-Dialog</a:t>
            </a:r>
          </a:p>
          <a:p>
            <a:r>
              <a:rPr lang="de-DE" sz="2000" b="1" dirty="0"/>
              <a:t>	</a:t>
            </a:r>
          </a:p>
          <a:p>
            <a:r>
              <a:rPr lang="de-DE" sz="2000" dirty="0"/>
              <a:t>✅</a:t>
            </a:r>
            <a:r>
              <a:rPr lang="de-DE" sz="2000" b="1" dirty="0"/>
              <a:t>Intelligente Eingabemöglichkeiten</a:t>
            </a:r>
          </a:p>
          <a:p>
            <a:endParaRPr lang="de-DE" sz="1400" b="1" dirty="0"/>
          </a:p>
          <a:p>
            <a:r>
              <a:rPr lang="de-DE" sz="2000" dirty="0"/>
              <a:t>✅</a:t>
            </a:r>
            <a:r>
              <a:rPr lang="de-DE" sz="2000" b="1" dirty="0"/>
              <a:t>Transparenz und Sicherheit</a:t>
            </a:r>
          </a:p>
          <a:p>
            <a:r>
              <a:rPr lang="de-DE" b="1" dirty="0"/>
              <a:t>	</a:t>
            </a:r>
          </a:p>
          <a:p>
            <a:r>
              <a:rPr lang="de-DE" sz="4000" b="1" dirty="0"/>
              <a:t>	</a:t>
            </a:r>
            <a:endParaRPr lang="de-DE" sz="2800" b="1" dirty="0"/>
          </a:p>
          <a:p>
            <a:endParaRPr lang="de-DE" sz="2800" b="1" dirty="0"/>
          </a:p>
          <a:p>
            <a:endParaRPr lang="de-DE" sz="3600" b="1" dirty="0"/>
          </a:p>
        </p:txBody>
      </p:sp>
      <p:pic>
        <p:nvPicPr>
          <p:cNvPr id="3074" name="Picture 2" descr="Play Symbol Bilder - Kostenloser Download auf Freepik">
            <a:extLst>
              <a:ext uri="{FF2B5EF4-FFF2-40B4-BE49-F238E27FC236}">
                <a16:creationId xmlns:a16="http://schemas.microsoft.com/office/drawing/2014/main" id="{4CEE7F25-001F-A117-4F65-71DCB8761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100" y="235743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Chatbot market size bar chart">
            <a:extLst>
              <a:ext uri="{FF2B5EF4-FFF2-40B4-BE49-F238E27FC236}">
                <a16:creationId xmlns:a16="http://schemas.microsoft.com/office/drawing/2014/main" id="{637E3060-CDDE-3F5A-6FD3-0F464813D9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3196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41960"/>
            <a:ext cx="4615544" cy="3316893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Erneuerung Kostet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E3C8A46-D49C-FB70-9062-B672F2F7F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9694" y="4068392"/>
            <a:ext cx="5580586" cy="2197590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Ein Blick auf Kosten, Zeit und Nutzen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79807F-FF6E-8006-BC3F-16F66A5F3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24" y="100438"/>
            <a:ext cx="5864352" cy="746620"/>
          </a:xfrm>
        </p:spPr>
        <p:txBody>
          <a:bodyPr anchor="t"/>
          <a:lstStyle/>
          <a:p>
            <a:r>
              <a:rPr lang="de-DE" dirty="0"/>
              <a:t>		1 Zeit</a:t>
            </a:r>
          </a:p>
        </p:txBody>
      </p:sp>
      <p:pic>
        <p:nvPicPr>
          <p:cNvPr id="5122" name="Picture 2" descr="Schneller leben, und die Zeit vergeht langsamer | Gentleman-Blog">
            <a:extLst>
              <a:ext uri="{FF2B5EF4-FFF2-40B4-BE49-F238E27FC236}">
                <a16:creationId xmlns:a16="http://schemas.microsoft.com/office/drawing/2014/main" id="{E7BE0792-49AB-9227-48A1-540F504CA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01" y="2805685"/>
            <a:ext cx="5280804" cy="357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A5A0DB08-1FFC-AD5C-1A13-7539F1F3CA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33322"/>
              </p:ext>
            </p:extLst>
          </p:nvPr>
        </p:nvGraphicFramePr>
        <p:xfrm>
          <a:off x="6720496" y="141901"/>
          <a:ext cx="4922474" cy="631690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61237">
                  <a:extLst>
                    <a:ext uri="{9D8B030D-6E8A-4147-A177-3AD203B41FA5}">
                      <a16:colId xmlns:a16="http://schemas.microsoft.com/office/drawing/2014/main" val="239501807"/>
                    </a:ext>
                  </a:extLst>
                </a:gridCol>
                <a:gridCol w="2461237">
                  <a:extLst>
                    <a:ext uri="{9D8B030D-6E8A-4147-A177-3AD203B41FA5}">
                      <a16:colId xmlns:a16="http://schemas.microsoft.com/office/drawing/2014/main" val="22091546"/>
                    </a:ext>
                  </a:extLst>
                </a:gridCol>
              </a:tblGrid>
              <a:tr h="1052818">
                <a:tc>
                  <a:txBody>
                    <a:bodyPr/>
                    <a:lstStyle/>
                    <a:p>
                      <a:r>
                        <a:rPr lang="de-DE" dirty="0"/>
                        <a:t>Aktivität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Schätzung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569212"/>
                  </a:ext>
                </a:extLst>
              </a:tr>
              <a:tr h="1052818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999351"/>
                  </a:ext>
                </a:extLst>
              </a:tr>
              <a:tr h="105281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729889"/>
                  </a:ext>
                </a:extLst>
              </a:tr>
              <a:tr h="105281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621108"/>
                  </a:ext>
                </a:extLst>
              </a:tr>
              <a:tr h="105281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451680"/>
                  </a:ext>
                </a:extLst>
              </a:tr>
              <a:tr h="1052818">
                <a:tc>
                  <a:txBody>
                    <a:bodyPr/>
                    <a:lstStyle/>
                    <a:p>
                      <a:r>
                        <a:rPr lang="de-DE" dirty="0"/>
                        <a:t>Gesamtdauer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438581"/>
                  </a:ext>
                </a:extLst>
              </a:tr>
            </a:tbl>
          </a:graphicData>
        </a:graphic>
      </p:graphicFrame>
      <p:sp>
        <p:nvSpPr>
          <p:cNvPr id="5" name="Titel 1">
            <a:extLst>
              <a:ext uri="{FF2B5EF4-FFF2-40B4-BE49-F238E27FC236}">
                <a16:creationId xmlns:a16="http://schemas.microsoft.com/office/drawing/2014/main" id="{E0C6451A-06DB-FFCF-E6A8-2C8E5DB9F813}"/>
              </a:ext>
            </a:extLst>
          </p:cNvPr>
          <p:cNvSpPr txBox="1">
            <a:spLocks/>
          </p:cNvSpPr>
          <p:nvPr/>
        </p:nvSpPr>
        <p:spPr>
          <a:xfrm>
            <a:off x="120824" y="847058"/>
            <a:ext cx="5864352" cy="14434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de-DE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>
                <a:latin typeface="Harlow Solid Italic" panose="04030604020F02020D02" pitchFamily="82" charset="0"/>
              </a:rPr>
              <a:t>Methode: </a:t>
            </a:r>
          </a:p>
        </p:txBody>
      </p:sp>
    </p:spTree>
    <p:extLst>
      <p:ext uri="{BB962C8B-B14F-4D97-AF65-F5344CB8AC3E}">
        <p14:creationId xmlns:p14="http://schemas.microsoft.com/office/powerpoint/2010/main" val="2509981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89437A-7845-8F0D-A7E9-8CB87B93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227118"/>
            <a:ext cx="5864352" cy="3621024"/>
          </a:xfrm>
        </p:spPr>
        <p:txBody>
          <a:bodyPr anchor="t"/>
          <a:lstStyle/>
          <a:p>
            <a:r>
              <a:rPr lang="de-DE" dirty="0"/>
              <a:t>2 Kosten</a:t>
            </a:r>
          </a:p>
        </p:txBody>
      </p:sp>
      <p:pic>
        <p:nvPicPr>
          <p:cNvPr id="4098" name="Picture 2" descr="Programmierbegriffe - Schlüsselwörter der Programmierung">
            <a:extLst>
              <a:ext uri="{FF2B5EF4-FFF2-40B4-BE49-F238E27FC236}">
                <a16:creationId xmlns:a16="http://schemas.microsoft.com/office/drawing/2014/main" id="{31511BE4-5747-3EAA-5279-4F1E8D83B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81" y="2245122"/>
            <a:ext cx="6462319" cy="430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EBAA39C5-FB9C-388B-CD61-28F9BF15A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648240"/>
              </p:ext>
            </p:extLst>
          </p:nvPr>
        </p:nvGraphicFramePr>
        <p:xfrm>
          <a:off x="354202" y="1132600"/>
          <a:ext cx="4922474" cy="535209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61237">
                  <a:extLst>
                    <a:ext uri="{9D8B030D-6E8A-4147-A177-3AD203B41FA5}">
                      <a16:colId xmlns:a16="http://schemas.microsoft.com/office/drawing/2014/main" val="239501807"/>
                    </a:ext>
                  </a:extLst>
                </a:gridCol>
                <a:gridCol w="2461237">
                  <a:extLst>
                    <a:ext uri="{9D8B030D-6E8A-4147-A177-3AD203B41FA5}">
                      <a16:colId xmlns:a16="http://schemas.microsoft.com/office/drawing/2014/main" val="22091546"/>
                    </a:ext>
                  </a:extLst>
                </a:gridCol>
              </a:tblGrid>
              <a:tr h="892015">
                <a:tc>
                  <a:txBody>
                    <a:bodyPr/>
                    <a:lstStyle/>
                    <a:p>
                      <a:r>
                        <a:rPr lang="de-DE" dirty="0"/>
                        <a:t>Kostentyp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Schätzung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569212"/>
                  </a:ext>
                </a:extLst>
              </a:tr>
              <a:tr h="892015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999351"/>
                  </a:ext>
                </a:extLst>
              </a:tr>
              <a:tr h="892015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729889"/>
                  </a:ext>
                </a:extLst>
              </a:tr>
              <a:tr h="892015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621108"/>
                  </a:ext>
                </a:extLst>
              </a:tr>
              <a:tr h="892015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451680"/>
                  </a:ext>
                </a:extLst>
              </a:tr>
              <a:tr h="892015">
                <a:tc>
                  <a:txBody>
                    <a:bodyPr/>
                    <a:lstStyle/>
                    <a:p>
                      <a:r>
                        <a:rPr lang="de-DE" dirty="0"/>
                        <a:t>Gesamtkosten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438581"/>
                  </a:ext>
                </a:extLst>
              </a:tr>
            </a:tbl>
          </a:graphicData>
        </a:graphic>
      </p:graphicFrame>
      <p:sp>
        <p:nvSpPr>
          <p:cNvPr id="6" name="Titel 1">
            <a:extLst>
              <a:ext uri="{FF2B5EF4-FFF2-40B4-BE49-F238E27FC236}">
                <a16:creationId xmlns:a16="http://schemas.microsoft.com/office/drawing/2014/main" id="{5F95F534-5BC2-32C9-B5D7-A19683DD0655}"/>
              </a:ext>
            </a:extLst>
          </p:cNvPr>
          <p:cNvSpPr txBox="1">
            <a:spLocks/>
          </p:cNvSpPr>
          <p:nvPr/>
        </p:nvSpPr>
        <p:spPr>
          <a:xfrm>
            <a:off x="6095873" y="189895"/>
            <a:ext cx="5864352" cy="36210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de-DE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>
                <a:latin typeface="Harlow Solid Italic" panose="04030604020F02020D02" pitchFamily="82" charset="0"/>
              </a:rPr>
              <a:t>Methode: </a:t>
            </a:r>
          </a:p>
        </p:txBody>
      </p:sp>
    </p:spTree>
    <p:extLst>
      <p:ext uri="{BB962C8B-B14F-4D97-AF65-F5344CB8AC3E}">
        <p14:creationId xmlns:p14="http://schemas.microsoft.com/office/powerpoint/2010/main" val="2310101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E0CB38-2616-CB4B-33F4-BD6BDB565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244455"/>
            <a:ext cx="5864352" cy="812558"/>
          </a:xfrm>
        </p:spPr>
        <p:txBody>
          <a:bodyPr anchor="t"/>
          <a:lstStyle/>
          <a:p>
            <a:r>
              <a:rPr lang="de-DE" dirty="0"/>
              <a:t>3 Nutzen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607D015-9CD9-4FE1-F51C-35573D7E5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48" y="1722590"/>
            <a:ext cx="6284701" cy="536789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13ACF28-2D99-C182-5656-9F3C1E53396E}"/>
              </a:ext>
            </a:extLst>
          </p:cNvPr>
          <p:cNvSpPr txBox="1"/>
          <p:nvPr/>
        </p:nvSpPr>
        <p:spPr>
          <a:xfrm>
            <a:off x="6795083" y="2860645"/>
            <a:ext cx="41022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Nutzen-Berechnung</a:t>
            </a:r>
          </a:p>
        </p:txBody>
      </p:sp>
    </p:spTree>
    <p:extLst>
      <p:ext uri="{BB962C8B-B14F-4D97-AF65-F5344CB8AC3E}">
        <p14:creationId xmlns:p14="http://schemas.microsoft.com/office/powerpoint/2010/main" val="2822807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3102A4-A764-5DE7-2C54-064F945E3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Vielen DANK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D94DAAB-B66D-1A4E-5F65-D59BBB6F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Paul Hornig</a:t>
            </a:r>
          </a:p>
          <a:p>
            <a:r>
              <a:rPr lang="de-DE" dirty="0"/>
              <a:t>Daniel </a:t>
            </a:r>
            <a:r>
              <a:rPr lang="de-DE" dirty="0" err="1"/>
              <a:t>Miunske</a:t>
            </a:r>
            <a:endParaRPr lang="de-DE" dirty="0"/>
          </a:p>
          <a:p>
            <a:r>
              <a:rPr lang="de-DE" dirty="0"/>
              <a:t>Sebastian Bingel</a:t>
            </a:r>
          </a:p>
        </p:txBody>
      </p:sp>
    </p:spTree>
    <p:extLst>
      <p:ext uri="{BB962C8B-B14F-4D97-AF65-F5344CB8AC3E}">
        <p14:creationId xmlns:p14="http://schemas.microsoft.com/office/powerpoint/2010/main" val="1203279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Agenda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b="1" dirty="0"/>
              <a:t>Customer Journey </a:t>
            </a:r>
            <a:r>
              <a:rPr lang="de-DE" b="1" dirty="0" err="1"/>
              <a:t>is</a:t>
            </a:r>
            <a:r>
              <a:rPr lang="de-DE" b="1" dirty="0"/>
              <a:t> all </a:t>
            </a:r>
            <a:r>
              <a:rPr lang="de-DE" b="1" dirty="0" err="1"/>
              <a:t>you</a:t>
            </a:r>
            <a:r>
              <a:rPr lang="de-DE" b="1" dirty="0"/>
              <a:t> Need</a:t>
            </a:r>
          </a:p>
          <a:p>
            <a:pPr lvl="1">
              <a:spcBef>
                <a:spcPts val="1200"/>
              </a:spcBef>
            </a:pPr>
            <a:r>
              <a:rPr lang="de-DE" dirty="0"/>
              <a:t>Aktueller Stand</a:t>
            </a:r>
          </a:p>
          <a:p>
            <a:pPr lvl="1">
              <a:spcBef>
                <a:spcPts val="1200"/>
              </a:spcBef>
            </a:pPr>
            <a:r>
              <a:rPr lang="de-DE" dirty="0"/>
              <a:t>Optimierte Version</a:t>
            </a:r>
          </a:p>
          <a:p>
            <a:pPr marL="457200" lvl="1" indent="0">
              <a:buNone/>
            </a:pPr>
            <a:endParaRPr lang="de-DE" dirty="0"/>
          </a:p>
          <a:p>
            <a:r>
              <a:rPr lang="de-DE" dirty="0"/>
              <a:t>Kosten und Zeit: Eine </a:t>
            </a:r>
            <a:r>
              <a:rPr lang="de-DE" b="1" dirty="0"/>
              <a:t>Verbesserung</a:t>
            </a:r>
            <a:r>
              <a:rPr lang="de-DE" dirty="0"/>
              <a:t> kostet!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B5CEABB6-07DC-46E8-9B57-56EC44A396E5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A39D21-C08E-BDC4-9252-1F81ECBE8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197104"/>
            <a:ext cx="11491650" cy="2269259"/>
          </a:xfrm>
        </p:spPr>
        <p:txBody>
          <a:bodyPr anchor="t">
            <a:normAutofit/>
          </a:bodyPr>
          <a:lstStyle/>
          <a:p>
            <a:r>
              <a:rPr lang="de-DE" sz="6000" dirty="0"/>
              <a:t>Die Macht des Kunden</a:t>
            </a:r>
          </a:p>
        </p:txBody>
      </p:sp>
      <p:pic>
        <p:nvPicPr>
          <p:cNvPr id="5122" name="Picture 2" descr="Hamburg mit Kindern - Tipps für Euren Kurzurlaub. Für einen unvergesslichen  Städtetrip für die ganze Familie">
            <a:extLst>
              <a:ext uri="{FF2B5EF4-FFF2-40B4-BE49-F238E27FC236}">
                <a16:creationId xmlns:a16="http://schemas.microsoft.com/office/drawing/2014/main" id="{665DF7B5-DE49-C29F-689C-C68753CE8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77951"/>
            <a:ext cx="7582619" cy="3833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880EEA13-6592-8E6D-37E0-F3F678B13ACD}"/>
              </a:ext>
            </a:extLst>
          </p:cNvPr>
          <p:cNvSpPr txBox="1">
            <a:spLocks/>
          </p:cNvSpPr>
          <p:nvPr/>
        </p:nvSpPr>
        <p:spPr>
          <a:xfrm>
            <a:off x="7582619" y="2634027"/>
            <a:ext cx="4638609" cy="22692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de-DE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>
                <a:solidFill>
                  <a:schemeClr val="accent4"/>
                </a:solidFill>
              </a:rPr>
              <a:t>Der Aktuelle Customer Journey eines HVV-Kunden</a:t>
            </a:r>
          </a:p>
        </p:txBody>
      </p:sp>
    </p:spTree>
    <p:extLst>
      <p:ext uri="{BB962C8B-B14F-4D97-AF65-F5344CB8AC3E}">
        <p14:creationId xmlns:p14="http://schemas.microsoft.com/office/powerpoint/2010/main" val="1091386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6784"/>
            <a:ext cx="5864352" cy="3621024"/>
          </a:xfrm>
        </p:spPr>
        <p:txBody>
          <a:bodyPr rtlCol="0" anchor="b">
            <a:normAutofit/>
          </a:bodyPr>
          <a:lstStyle>
            <a:defPPr>
              <a:defRPr lang="de-DE"/>
            </a:defPPr>
          </a:lstStyle>
          <a:p>
            <a:pPr rtl="0"/>
            <a:r>
              <a:rPr lang="de-DE" dirty="0"/>
              <a:t>1 Ziel des Kunden</a:t>
            </a:r>
          </a:p>
        </p:txBody>
      </p:sp>
      <p:pic>
        <p:nvPicPr>
          <p:cNvPr id="1028" name="Picture 4" descr="770+ Fotos, Bilder und lizenzfreie Bilder zu Restaurant Hamburg - iStock">
            <a:extLst>
              <a:ext uri="{FF2B5EF4-FFF2-40B4-BE49-F238E27FC236}">
                <a16:creationId xmlns:a16="http://schemas.microsoft.com/office/drawing/2014/main" id="{FE30299C-7180-CF7A-A8D3-8138442CC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26" r="4882" b="1"/>
          <a:stretch>
            <a:fillRect/>
          </a:stretch>
        </p:blipFill>
        <p:spPr bwMode="auto">
          <a:xfrm>
            <a:off x="-15240" y="-15240"/>
            <a:ext cx="4581525" cy="660241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1D6AA66-EC20-FCAE-04B0-6BEB18463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4084320"/>
            <a:ext cx="5864225" cy="2362835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de-DE" dirty="0"/>
              <a:t>Ein Restaurant in der Innenstadt</a:t>
            </a:r>
          </a:p>
        </p:txBody>
      </p:sp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5ADD96-78BD-E5FF-BF31-9F9093D67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3604" y="176784"/>
            <a:ext cx="7266748" cy="3621024"/>
          </a:xfrm>
        </p:spPr>
        <p:txBody>
          <a:bodyPr anchor="t"/>
          <a:lstStyle/>
          <a:p>
            <a:r>
              <a:rPr lang="en-US" dirty="0"/>
              <a:t>2 Restaurant Suchen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038E50E-C94F-84D8-14C1-951B091AD8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430" r="17852"/>
          <a:stretch>
            <a:fillRect/>
          </a:stretch>
        </p:blipFill>
        <p:spPr>
          <a:xfrm>
            <a:off x="-15240" y="-15240"/>
            <a:ext cx="4581525" cy="6602413"/>
          </a:xfrm>
          <a:prstGeom prst="rect">
            <a:avLst/>
          </a:prstGeo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9A785E7-1F23-8A2B-D0EC-B80031E7AA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93604" y="1542455"/>
            <a:ext cx="7344598" cy="4975791"/>
          </a:xfrm>
        </p:spPr>
        <p:txBody>
          <a:bodyPr>
            <a:normAutofit/>
          </a:bodyPr>
          <a:lstStyle/>
          <a:p>
            <a:r>
              <a:rPr lang="it-IT" dirty="0" err="1"/>
              <a:t>Manuelle</a:t>
            </a:r>
            <a:r>
              <a:rPr lang="it-IT" dirty="0"/>
              <a:t> </a:t>
            </a:r>
            <a:r>
              <a:rPr lang="it-IT" dirty="0" err="1"/>
              <a:t>Suche</a:t>
            </a:r>
            <a:r>
              <a:rPr lang="it-IT" dirty="0"/>
              <a:t> in Google Maps</a:t>
            </a:r>
          </a:p>
          <a:p>
            <a:endParaRPr lang="de-DE" dirty="0"/>
          </a:p>
          <a:p>
            <a:r>
              <a:rPr lang="de-DE" i="1" dirty="0">
                <a:solidFill>
                  <a:schemeClr val="accent6">
                    <a:lumMod val="50000"/>
                  </a:schemeClr>
                </a:solidFill>
                <a:latin typeface="Harlow Solid Italic" panose="04030604020F02020D02" pitchFamily="82" charset="0"/>
              </a:rPr>
              <a:t>Welche Restaurants existieren in der Innenstadt?</a:t>
            </a:r>
            <a:endParaRPr lang="it-IT" i="1" dirty="0">
              <a:solidFill>
                <a:schemeClr val="accent6">
                  <a:lumMod val="50000"/>
                </a:schemeClr>
              </a:solidFill>
              <a:latin typeface="Harlow Solid Italic" panose="04030604020F02020D02" pitchFamily="82" charset="0"/>
            </a:endParaRPr>
          </a:p>
          <a:p>
            <a:endParaRPr lang="en-US" dirty="0"/>
          </a:p>
          <a:p>
            <a:r>
              <a:rPr lang="en-US" dirty="0"/>
              <a:t>	Zeit-</a:t>
            </a:r>
            <a:r>
              <a:rPr lang="en-US" dirty="0" err="1"/>
              <a:t>Aufwand</a:t>
            </a:r>
            <a:r>
              <a:rPr lang="en-US" dirty="0"/>
              <a:t> </a:t>
            </a:r>
            <a:r>
              <a:rPr lang="en-US" dirty="0" err="1"/>
              <a:t>Steigt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      Kunde muss </a:t>
            </a:r>
            <a:r>
              <a:rPr lang="en-US" dirty="0" err="1"/>
              <a:t>selbst</a:t>
            </a:r>
            <a:r>
              <a:rPr lang="en-US" dirty="0"/>
              <a:t> den </a:t>
            </a:r>
            <a:r>
              <a:rPr lang="en-US" dirty="0" err="1"/>
              <a:t>Zielort</a:t>
            </a:r>
            <a:r>
              <a:rPr lang="en-US" dirty="0"/>
              <a:t> 	</a:t>
            </a:r>
            <a:r>
              <a:rPr lang="en-US" dirty="0" err="1"/>
              <a:t>bestimmen</a:t>
            </a:r>
            <a:endParaRPr lang="en-US" dirty="0"/>
          </a:p>
          <a:p>
            <a:endParaRPr lang="en-US" dirty="0"/>
          </a:p>
        </p:txBody>
      </p:sp>
      <p:sp>
        <p:nvSpPr>
          <p:cNvPr id="7" name="Multiplikationszeichen 6">
            <a:extLst>
              <a:ext uri="{FF2B5EF4-FFF2-40B4-BE49-F238E27FC236}">
                <a16:creationId xmlns:a16="http://schemas.microsoft.com/office/drawing/2014/main" id="{3038DB6D-D480-95D9-366D-F0C74E478286}"/>
              </a:ext>
            </a:extLst>
          </p:cNvPr>
          <p:cNvSpPr/>
          <p:nvPr/>
        </p:nvSpPr>
        <p:spPr>
          <a:xfrm>
            <a:off x="4693604" y="3429000"/>
            <a:ext cx="679508" cy="704675"/>
          </a:xfrm>
          <a:prstGeom prst="mathMultiply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Multiplikationszeichen 7">
            <a:extLst>
              <a:ext uri="{FF2B5EF4-FFF2-40B4-BE49-F238E27FC236}">
                <a16:creationId xmlns:a16="http://schemas.microsoft.com/office/drawing/2014/main" id="{F5418F1F-8072-C9EA-E049-3E86B0933987}"/>
              </a:ext>
            </a:extLst>
          </p:cNvPr>
          <p:cNvSpPr/>
          <p:nvPr/>
        </p:nvSpPr>
        <p:spPr>
          <a:xfrm>
            <a:off x="4678224" y="4604858"/>
            <a:ext cx="679508" cy="704675"/>
          </a:xfrm>
          <a:prstGeom prst="mathMultiply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8641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9BCE5F-FCC2-AE47-F839-49149D0CA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20624"/>
            <a:ext cx="12088535" cy="3621024"/>
          </a:xfrm>
        </p:spPr>
        <p:txBody>
          <a:bodyPr anchor="t"/>
          <a:lstStyle/>
          <a:p>
            <a:r>
              <a:rPr lang="de-DE" dirty="0"/>
              <a:t>3 Nächst-Liegende Station Recherchieren</a:t>
            </a:r>
          </a:p>
        </p:txBody>
      </p:sp>
      <p:pic>
        <p:nvPicPr>
          <p:cNvPr id="7170" name="Picture 2" descr="10 Beste Restaurants St. Georg Hamburg bei Tripadvisor - Bewertungen von  restaurants in St. Georg Hamburg">
            <a:extLst>
              <a:ext uri="{FF2B5EF4-FFF2-40B4-BE49-F238E27FC236}">
                <a16:creationId xmlns:a16="http://schemas.microsoft.com/office/drawing/2014/main" id="{1909B4EF-714B-820B-B2B7-3CB409987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013729"/>
            <a:ext cx="6392035" cy="357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oogle Maps erhält neues App-Symbol - Design Tagebuch">
            <a:extLst>
              <a:ext uri="{FF2B5EF4-FFF2-40B4-BE49-F238E27FC236}">
                <a16:creationId xmlns:a16="http://schemas.microsoft.com/office/drawing/2014/main" id="{D6003251-FE68-BD0B-A032-04E424C6D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553" y="190872"/>
            <a:ext cx="249555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FC1FE55-C2E8-DC0F-853B-34DD6F706C4B}"/>
              </a:ext>
            </a:extLst>
          </p:cNvPr>
          <p:cNvSpPr txBox="1"/>
          <p:nvPr/>
        </p:nvSpPr>
        <p:spPr>
          <a:xfrm>
            <a:off x="6516149" y="3013729"/>
            <a:ext cx="53962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i="1" dirty="0">
                <a:solidFill>
                  <a:schemeClr val="accent6">
                    <a:lumMod val="50000"/>
                  </a:schemeClr>
                </a:solidFill>
                <a:latin typeface="Harlow Solid Italic" panose="04030604020F02020D02" pitchFamily="82" charset="0"/>
              </a:rPr>
              <a:t>Exakte Bezeichnung der Haltestelle notwendig</a:t>
            </a:r>
          </a:p>
        </p:txBody>
      </p:sp>
    </p:spTree>
    <p:extLst>
      <p:ext uri="{BB962C8B-B14F-4D97-AF65-F5344CB8AC3E}">
        <p14:creationId xmlns:p14="http://schemas.microsoft.com/office/powerpoint/2010/main" val="957534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34894E-DA35-EE56-2450-B469E955B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2668" y="176784"/>
            <a:ext cx="7390701" cy="3621024"/>
          </a:xfrm>
        </p:spPr>
        <p:txBody>
          <a:bodyPr anchor="t"/>
          <a:lstStyle/>
          <a:p>
            <a:r>
              <a:rPr lang="de-DE" dirty="0"/>
              <a:t>4 HVV-App/Website aufrufen</a:t>
            </a:r>
          </a:p>
        </p:txBody>
      </p:sp>
      <p:pic>
        <p:nvPicPr>
          <p:cNvPr id="5" name="Inhaltsplatzhalter 8">
            <a:extLst>
              <a:ext uri="{FF2B5EF4-FFF2-40B4-BE49-F238E27FC236}">
                <a16:creationId xmlns:a16="http://schemas.microsoft.com/office/drawing/2014/main" id="{755C28BA-71D1-D6F1-7200-AFEDCC626BA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6247" r="36247"/>
          <a:stretch>
            <a:fillRect/>
          </a:stretch>
        </p:blipFill>
        <p:spPr>
          <a:xfrm>
            <a:off x="-15875" y="-15875"/>
            <a:ext cx="4581525" cy="6602413"/>
          </a:xfr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CBD577F-1B5D-5760-B085-5B207F3E8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4539" y="1959442"/>
            <a:ext cx="5251365" cy="4456636"/>
          </a:xfrm>
          <a:prstGeom prst="rect">
            <a:avLst/>
          </a:prstGeom>
        </p:spPr>
      </p:pic>
      <p:sp>
        <p:nvSpPr>
          <p:cNvPr id="11" name="Multiplikationszeichen 10">
            <a:extLst>
              <a:ext uri="{FF2B5EF4-FFF2-40B4-BE49-F238E27FC236}">
                <a16:creationId xmlns:a16="http://schemas.microsoft.com/office/drawing/2014/main" id="{41C4CC82-CD76-D3D8-DAE5-6C421CAAEC16}"/>
              </a:ext>
            </a:extLst>
          </p:cNvPr>
          <p:cNvSpPr/>
          <p:nvPr/>
        </p:nvSpPr>
        <p:spPr>
          <a:xfrm>
            <a:off x="4672668" y="2580656"/>
            <a:ext cx="679508" cy="704675"/>
          </a:xfrm>
          <a:prstGeom prst="mathMultiply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Multiplikationszeichen 11">
            <a:extLst>
              <a:ext uri="{FF2B5EF4-FFF2-40B4-BE49-F238E27FC236}">
                <a16:creationId xmlns:a16="http://schemas.microsoft.com/office/drawing/2014/main" id="{CAC083F2-79B6-6618-43D8-458EA4AE58F1}"/>
              </a:ext>
            </a:extLst>
          </p:cNvPr>
          <p:cNvSpPr/>
          <p:nvPr/>
        </p:nvSpPr>
        <p:spPr>
          <a:xfrm>
            <a:off x="4672668" y="4291642"/>
            <a:ext cx="679508" cy="704675"/>
          </a:xfrm>
          <a:prstGeom prst="mathMultiply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158594E-BC04-EE56-79B6-0D664822FFAC}"/>
              </a:ext>
            </a:extLst>
          </p:cNvPr>
          <p:cNvSpPr txBox="1"/>
          <p:nvPr/>
        </p:nvSpPr>
        <p:spPr>
          <a:xfrm>
            <a:off x="5486400" y="2389517"/>
            <a:ext cx="3303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Daten müssen MANUELL Übertragen werden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F1B8E8C-0AA5-7145-55C9-025338D9361E}"/>
              </a:ext>
            </a:extLst>
          </p:cNvPr>
          <p:cNvSpPr txBox="1"/>
          <p:nvPr/>
        </p:nvSpPr>
        <p:spPr>
          <a:xfrm>
            <a:off x="5486399" y="4043814"/>
            <a:ext cx="33039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Tipp-Fehler und Korrekturen verlängern den Aufenthalt</a:t>
            </a:r>
          </a:p>
        </p:txBody>
      </p:sp>
    </p:spTree>
    <p:extLst>
      <p:ext uri="{BB962C8B-B14F-4D97-AF65-F5344CB8AC3E}">
        <p14:creationId xmlns:p14="http://schemas.microsoft.com/office/powerpoint/2010/main" val="1630563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Title 1">
            <a:extLst>
              <a:ext uri="{FF2B5EF4-FFF2-40B4-BE49-F238E27FC236}">
                <a16:creationId xmlns:a16="http://schemas.microsoft.com/office/drawing/2014/main" id="{119AF551-7136-81CA-E1AE-765AF7259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64731"/>
            <a:ext cx="7625969" cy="1270454"/>
          </a:xfrm>
        </p:spPr>
        <p:txBody>
          <a:bodyPr anchor="t"/>
          <a:lstStyle/>
          <a:p>
            <a:r>
              <a:rPr lang="en-US" dirty="0"/>
              <a:t>5 </a:t>
            </a:r>
            <a:r>
              <a:rPr lang="en-US" dirty="0" err="1"/>
              <a:t>Berechnung</a:t>
            </a:r>
            <a:r>
              <a:rPr lang="en-US" dirty="0"/>
              <a:t> der </a:t>
            </a:r>
            <a:r>
              <a:rPr lang="en-US" dirty="0" err="1"/>
              <a:t>Abfahrtszeit</a:t>
            </a:r>
            <a:endParaRPr lang="en-US" dirty="0"/>
          </a:p>
        </p:txBody>
      </p:sp>
      <p:pic>
        <p:nvPicPr>
          <p:cNvPr id="10242" name="Picture 2" descr="Uhr-Symbol-Clipart-Design-Illustration 9303105 PNG">
            <a:extLst>
              <a:ext uri="{FF2B5EF4-FFF2-40B4-BE49-F238E27FC236}">
                <a16:creationId xmlns:a16="http://schemas.microsoft.com/office/drawing/2014/main" id="{AC0FA8ED-93B2-26B3-A435-9A510CC3B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7" r="15341"/>
          <a:stretch>
            <a:fillRect/>
          </a:stretch>
        </p:blipFill>
        <p:spPr bwMode="auto">
          <a:xfrm>
            <a:off x="7625969" y="-9144"/>
            <a:ext cx="4581525" cy="6602413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0244" name="Picture 4" descr="HERITAGE HAMBURG - St. Georg - Menü, Preise &amp; Restaurant Bewertungen -  Tripadvisor">
            <a:extLst>
              <a:ext uri="{FF2B5EF4-FFF2-40B4-BE49-F238E27FC236}">
                <a16:creationId xmlns:a16="http://schemas.microsoft.com/office/drawing/2014/main" id="{CE272C48-668D-7CB4-4E7E-B6126C18A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82952"/>
            <a:ext cx="4661281" cy="261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445AFFD-69EB-4563-6DFE-7A7720772650}"/>
              </a:ext>
            </a:extLst>
          </p:cNvPr>
          <p:cNvSpPr txBox="1"/>
          <p:nvPr/>
        </p:nvSpPr>
        <p:spPr>
          <a:xfrm>
            <a:off x="94375" y="1933554"/>
            <a:ext cx="719565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i="1" dirty="0">
                <a:solidFill>
                  <a:schemeClr val="accent6">
                    <a:lumMod val="50000"/>
                  </a:schemeClr>
                </a:solidFill>
                <a:latin typeface="Harlow Solid Italic" panose="04030604020F02020D02" pitchFamily="82" charset="0"/>
              </a:rPr>
              <a:t>Wenn ich in 3 Stunden im Restaurant sein will, wann muss ich losfahren?</a:t>
            </a:r>
            <a:endParaRPr lang="it-IT" sz="3200" i="1" dirty="0">
              <a:solidFill>
                <a:schemeClr val="accent6">
                  <a:lumMod val="50000"/>
                </a:schemeClr>
              </a:solidFill>
              <a:latin typeface="Harlow Solid Italic" panose="04030604020F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751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D4BD53-5CC1-732A-0F9B-A2AEB18F7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45" y="566361"/>
            <a:ext cx="12033255" cy="865829"/>
          </a:xfrm>
        </p:spPr>
        <p:txBody>
          <a:bodyPr anchor="t"/>
          <a:lstStyle/>
          <a:p>
            <a:r>
              <a:rPr lang="de-DE" dirty="0"/>
              <a:t>6 Auswahl des Transport Typs 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6EFAB68-3A7D-28FF-6D6D-A58EE9F23D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45275" y="3429000"/>
            <a:ext cx="3113987" cy="2362835"/>
          </a:xfrm>
        </p:spPr>
        <p:txBody>
          <a:bodyPr>
            <a:normAutofit/>
          </a:bodyPr>
          <a:lstStyle/>
          <a:p>
            <a:r>
              <a:rPr lang="de-DE" dirty="0"/>
              <a:t>Kunde kann erst nach der Suchabfrage den Transport-Typ eingrenzen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C864404-DA88-3631-E8B8-9F12B37C4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285" y="2447078"/>
            <a:ext cx="7625715" cy="4140095"/>
          </a:xfrm>
          <a:prstGeom prst="rect">
            <a:avLst/>
          </a:prstGeom>
        </p:spPr>
      </p:pic>
      <p:sp>
        <p:nvSpPr>
          <p:cNvPr id="8" name="Multiplikationszeichen 7">
            <a:extLst>
              <a:ext uri="{FF2B5EF4-FFF2-40B4-BE49-F238E27FC236}">
                <a16:creationId xmlns:a16="http://schemas.microsoft.com/office/drawing/2014/main" id="{1D94275B-6D65-A69D-D7A4-96897C7A1407}"/>
              </a:ext>
            </a:extLst>
          </p:cNvPr>
          <p:cNvSpPr/>
          <p:nvPr/>
        </p:nvSpPr>
        <p:spPr>
          <a:xfrm>
            <a:off x="158745" y="4041862"/>
            <a:ext cx="679508" cy="704675"/>
          </a:xfrm>
          <a:prstGeom prst="mathMultiply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9806914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42511_TF16411248_Win32" id="{BA0B8D66-D66B-439B-A16C-724358E95992}" vid="{8BEFACD3-E35A-44FD-B3EA-29D825D78F8D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{73307358-1CAF-4BAF-AD47-D711620F1732}tf16411248_win32</Template>
  <TotalTime>0</TotalTime>
  <Words>238</Words>
  <Application>Microsoft Office PowerPoint</Application>
  <PresentationFormat>Breitbild</PresentationFormat>
  <Paragraphs>74</Paragraphs>
  <Slides>19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5" baseType="lpstr">
      <vt:lpstr>Arial</vt:lpstr>
      <vt:lpstr>Avenir Next LT Pro Light</vt:lpstr>
      <vt:lpstr>Calibri</vt:lpstr>
      <vt:lpstr>Harlow Solid Italic</vt:lpstr>
      <vt:lpstr>Posterama</vt:lpstr>
      <vt:lpstr>Benutzerdefiniert</vt:lpstr>
      <vt:lpstr>Routenplanung mit natürlicher Sprache</vt:lpstr>
      <vt:lpstr>Agenda </vt:lpstr>
      <vt:lpstr>Die Macht des Kunden</vt:lpstr>
      <vt:lpstr>1 Ziel des Kunden</vt:lpstr>
      <vt:lpstr>2 Restaurant Suchen</vt:lpstr>
      <vt:lpstr>3 Nächst-Liegende Station Recherchieren</vt:lpstr>
      <vt:lpstr>4 HVV-App/Website aufrufen</vt:lpstr>
      <vt:lpstr>5 Berechnung der Abfahrtszeit</vt:lpstr>
      <vt:lpstr>6 Auswahl des Transport Typs </vt:lpstr>
      <vt:lpstr>7 Anzeige der Route zur Haltestelle</vt:lpstr>
      <vt:lpstr>PowerPoint-Präsentation</vt:lpstr>
      <vt:lpstr>1 Ziel des Kunden</vt:lpstr>
      <vt:lpstr>The Future Arrived</vt:lpstr>
      <vt:lpstr>2 Optimierte HVV-App/Website Aufrufen</vt:lpstr>
      <vt:lpstr>Erneuerung Kostet</vt:lpstr>
      <vt:lpstr>  1 Zeit</vt:lpstr>
      <vt:lpstr>2 Kosten</vt:lpstr>
      <vt:lpstr>3 Nutzen</vt:lpstr>
      <vt:lpstr>Vielen DANK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Bingel, Sebastian</dc:creator>
  <cp:lastModifiedBy>Bingel, Sebastian</cp:lastModifiedBy>
  <cp:revision>3</cp:revision>
  <dcterms:created xsi:type="dcterms:W3CDTF">2025-06-14T14:15:16Z</dcterms:created>
  <dcterms:modified xsi:type="dcterms:W3CDTF">2025-06-16T20:12:50Z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